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Cormorant SemiBold"/>
      <p:bold r:id="rId14"/>
    </p:embeddedFont>
    <p:embeddedFont>
      <p:font typeface="Cormorant Bold"/>
      <p:bold r:id="rId15"/>
    </p:embeddedFont>
    <p:embeddedFont>
      <p:font typeface="Pretendard SemiBold"/>
      <p:bold r:id="rId16"/>
    </p:embeddedFont>
    <p:embeddedFont>
      <p:font typeface="Pretendard Light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.fntdata" Type="http://schemas.openxmlformats.org/officeDocument/2006/relationships/font"/><Relationship Id="rId15" Target="fonts/font2.fntdata" Type="http://schemas.openxmlformats.org/officeDocument/2006/relationships/font"/><Relationship Id="rId16" Target="fonts/font3.fntdata" Type="http://schemas.openxmlformats.org/officeDocument/2006/relationships/font"/><Relationship Id="rId17" Target="fonts/font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Relationship Id="rId8" Target="../media/image12.pn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10.pn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png" Type="http://schemas.openxmlformats.org/officeDocument/2006/relationships/image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Relationship Id="rId8" Target="../media/image12.pn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png" Type="http://schemas.openxmlformats.org/officeDocument/2006/relationships/image"/><Relationship Id="rId11" Target="../media/image23.png" Type="http://schemas.openxmlformats.org/officeDocument/2006/relationships/image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Relationship Id="rId8" Target="../media/image12.pn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png" Type="http://schemas.openxmlformats.org/officeDocument/2006/relationships/image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Relationship Id="rId8" Target="../media/image12.pn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26.png" Type="http://schemas.openxmlformats.org/officeDocument/2006/relationships/image"/><Relationship Id="rId7" Target="../media/image27.png" Type="http://schemas.openxmlformats.org/officeDocument/2006/relationships/image"/><Relationship Id="rId8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963400" y="4013200"/>
            <a:ext cx="9652000" cy="2273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5113000" y="495300"/>
            <a:ext cx="1689100" cy="9283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68300" y="304800"/>
            <a:ext cx="15836900" cy="9664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5392400" y="4318000"/>
            <a:ext cx="825500" cy="16383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22400" y="5130800"/>
            <a:ext cx="135255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536700" y="2362200"/>
            <a:ext cx="10147300" cy="1549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66400"/>
              </a:lnSpc>
            </a:pPr>
            <a:r>
              <a:rPr lang="en-US" sz="15300" b="false" i="false" u="none" strike="noStrike" spc="-200">
                <a:solidFill>
                  <a:srgbClr val="595042"/>
                </a:solidFill>
                <a:latin typeface="Cormorant SemiBold"/>
              </a:rPr>
              <a:t>steam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368300" y="304800"/>
            <a:ext cx="317500" cy="96647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7081500" y="4203700"/>
            <a:ext cx="533400" cy="18923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400" b="false" i="false" u="none" strike="noStrike">
                <a:solidFill>
                  <a:srgbClr val="595042"/>
                </a:solidFill>
                <a:latin typeface="Cormorant Bold"/>
              </a:rPr>
              <a:t>MIRI COMPANY</a:t>
            </a:r>
          </a:p>
        </p:txBody>
      </p:sp>
      <p:sp>
        <p:nvSpPr>
          <p:cNvPr name="TextBox 11" id="11"/>
          <p:cNvSpPr txBox="true"/>
          <p:nvPr/>
        </p:nvSpPr>
        <p:spPr>
          <a:xfrm rot="5400000">
            <a:off x="16408400" y="8623300"/>
            <a:ext cx="1841500" cy="266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1300"/>
              </a:lnSpc>
            </a:pPr>
            <a:r>
              <a:rPr lang="en-US" sz="1500" b="false" i="false" u="none" strike="noStrike">
                <a:solidFill>
                  <a:srgbClr val="595042"/>
                </a:solidFill>
                <a:latin typeface="Cormorant Bold"/>
              </a:rPr>
              <a:t>Simple Template</a:t>
            </a:r>
          </a:p>
        </p:txBody>
      </p:sp>
      <p:sp>
        <p:nvSpPr>
          <p:cNvPr name="TextBox 12" id="12"/>
          <p:cNvSpPr txBox="true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2035.02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18000" y="-3632200"/>
            <a:ext cx="9652000" cy="17551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495300"/>
            <a:ext cx="16217900" cy="9283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68300" y="304800"/>
            <a:ext cx="317500" cy="9664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7081500" y="4203700"/>
            <a:ext cx="533400" cy="18923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400" b="false" i="false" u="none" strike="noStrike">
                <a:solidFill>
                  <a:srgbClr val="595042"/>
                </a:solidFill>
                <a:latin typeface="Cormorant Bold"/>
              </a:rPr>
              <a:t>MIRI COMPANY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16408400" y="8623300"/>
            <a:ext cx="1841500" cy="266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1300"/>
              </a:lnSpc>
            </a:pPr>
            <a:r>
              <a:rPr lang="en-US" sz="1500" b="false" i="false" u="none" strike="noStrike">
                <a:solidFill>
                  <a:srgbClr val="595042"/>
                </a:solidFill>
                <a:latin typeface="Cormorant Bold"/>
              </a:rPr>
              <a:t>Simple Template</a:t>
            </a:r>
          </a:p>
        </p:txBody>
      </p:sp>
      <p:sp>
        <p:nvSpPr>
          <p:cNvPr name="TextBox 8" id="8"/>
          <p:cNvSpPr txBox="true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2035.02</a:t>
            </a:r>
          </a:p>
        </p:txBody>
      </p:sp>
      <p:grpSp>
        <p:nvGrpSpPr>
          <p:cNvPr name="Group 9" id="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57300" y="1117600"/>
            <a:ext cx="13703300" cy="127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4859000" y="965200"/>
            <a:ext cx="1397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Chapter 02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2133600" y="2895600"/>
            <a:ext cx="5715000" cy="71501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5400000">
            <a:off x="7759700" y="4635500"/>
            <a:ext cx="12446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SemiBold"/>
              </a:rPr>
              <a:t>Keyword 1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9740900" y="2819400"/>
            <a:ext cx="5715000" cy="73025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701800" y="3860800"/>
            <a:ext cx="6172200" cy="30099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9499600" y="3987800"/>
            <a:ext cx="6172200" cy="2768600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5400000">
            <a:off x="15367000" y="4559300"/>
            <a:ext cx="12446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SemiBold"/>
              </a:rPr>
              <a:t>Keyword 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35100" y="1638300"/>
            <a:ext cx="22225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C4BFB7"/>
                </a:solidFill>
                <a:latin typeface="Cormorant Bold"/>
              </a:rPr>
              <a:t>Overview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22400" y="2019300"/>
            <a:ext cx="7302500" cy="977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500" b="false" i="false" u="none" strike="noStrike">
                <a:solidFill>
                  <a:srgbClr val="595042"/>
                </a:solidFill>
                <a:latin typeface="Pretendard SemiBold"/>
              </a:rPr>
              <a:t>section2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60500" y="7759700"/>
            <a:ext cx="6642100" cy="1054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just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기존의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스팀페이지의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section2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보게되면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카드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형식으로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되어있지만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구성된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내용이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메인에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들어가기엔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다소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불필요한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내용이라고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생각했으며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,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이미지의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크기들도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조화롭지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못해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시각적으로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불편함을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느꼈습니다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. 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474200" y="7188200"/>
            <a:ext cx="62230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just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메인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페이지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중에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section2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벤치마킹을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바탕으로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넷플릭스의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지금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뜨는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컨텐츠를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참고하여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만들었습니다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.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 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넷플릭스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사이트를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벤치마킹하였을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카드형식으로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순위가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나오는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것이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시각적으로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알아보기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쉬웠으며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,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오른쪽에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화살표를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누르면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다른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작품들도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쉽게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있다는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점이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마음에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들었습니다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18000" y="-3632200"/>
            <a:ext cx="9652000" cy="17551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495300"/>
            <a:ext cx="16217900" cy="9283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68300" y="304800"/>
            <a:ext cx="317500" cy="9664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7081500" y="4203700"/>
            <a:ext cx="533400" cy="18923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400" b="false" i="false" u="none" strike="noStrike">
                <a:solidFill>
                  <a:srgbClr val="595042"/>
                </a:solidFill>
                <a:latin typeface="Cormorant Bold"/>
              </a:rPr>
              <a:t>MIRI COMPANY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16408400" y="8623300"/>
            <a:ext cx="1841500" cy="266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1300"/>
              </a:lnSpc>
            </a:pPr>
            <a:r>
              <a:rPr lang="en-US" sz="1500" b="false" i="false" u="none" strike="noStrike">
                <a:solidFill>
                  <a:srgbClr val="595042"/>
                </a:solidFill>
                <a:latin typeface="Cormorant Bold"/>
              </a:rPr>
              <a:t>Simple Template</a:t>
            </a:r>
          </a:p>
        </p:txBody>
      </p:sp>
      <p:sp>
        <p:nvSpPr>
          <p:cNvPr name="TextBox 8" id="8"/>
          <p:cNvSpPr txBox="true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2035.02</a:t>
            </a:r>
          </a:p>
        </p:txBody>
      </p:sp>
      <p:grpSp>
        <p:nvGrpSpPr>
          <p:cNvPr name="Group 9" id="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44600" y="1117600"/>
            <a:ext cx="13703300" cy="127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4846300" y="965200"/>
            <a:ext cx="1397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Chapter 01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9842500" y="1460500"/>
            <a:ext cx="5537200" cy="3467100"/>
          </a:xfrm>
          <a:prstGeom prst="rect">
            <a:avLst/>
          </a:prstGeom>
          <a:effectLst>
            <a:outerShdw dir="2700000" dist="319630" blurRad="119411">
              <a:srgbClr val="000000">
                <a:alpha val="50000"/>
              </a:srgbClr>
            </a:outerShdw>
          </a:effectLst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9842500" y="5664200"/>
            <a:ext cx="5676900" cy="3606800"/>
          </a:xfrm>
          <a:prstGeom prst="rect">
            <a:avLst/>
          </a:prstGeom>
          <a:effectLst>
            <a:outerShdw dir="2700000" dist="332613" blurRad="129309">
              <a:srgbClr val="000000">
                <a:alpha val="50000"/>
              </a:srgbClr>
            </a:outerShdw>
          </a:effectLst>
        </p:spPr>
      </p:pic>
      <p:sp>
        <p:nvSpPr>
          <p:cNvPr name="TextBox 14" id="14"/>
          <p:cNvSpPr txBox="true"/>
          <p:nvPr/>
        </p:nvSpPr>
        <p:spPr>
          <a:xfrm rot="0">
            <a:off x="1244600" y="1092200"/>
            <a:ext cx="7302500" cy="977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500" b="false" i="false" u="none" strike="noStrike">
                <a:solidFill>
                  <a:srgbClr val="595042"/>
                </a:solidFill>
                <a:latin typeface="Pretendard SemiBold"/>
              </a:rPr>
              <a:t>section2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46200" y="4292600"/>
            <a:ext cx="75057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just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벤치마킹을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참고하여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메인페이지의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section2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인기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게임과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신규소식으로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구성하였는데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인기게임은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따로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검색없이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쉽게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게임을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있도록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이미지를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첨부해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카드형식으로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제작하였습니다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.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오른쪽에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화살표를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누르게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되면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이미지들이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옆으로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넘어가며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보다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많은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게임을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있습니다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.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신규소식은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벤치마킹한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사이트와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다르게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텍스트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뿐만이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아닌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이미지를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첨부해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전달력을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높였습니다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18000" y="-3632200"/>
            <a:ext cx="9652000" cy="17551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495300"/>
            <a:ext cx="16217900" cy="9283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68300" y="304800"/>
            <a:ext cx="317500" cy="9664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7081500" y="4203700"/>
            <a:ext cx="533400" cy="18923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400" b="false" i="false" u="none" strike="noStrike">
                <a:solidFill>
                  <a:srgbClr val="595042"/>
                </a:solidFill>
                <a:latin typeface="Cormorant Bold"/>
              </a:rPr>
              <a:t>MIRI COMPANY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16408400" y="8623300"/>
            <a:ext cx="1841500" cy="266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1300"/>
              </a:lnSpc>
            </a:pPr>
            <a:r>
              <a:rPr lang="en-US" sz="1500" b="false" i="false" u="none" strike="noStrike">
                <a:solidFill>
                  <a:srgbClr val="595042"/>
                </a:solidFill>
                <a:latin typeface="Cormorant Bold"/>
              </a:rPr>
              <a:t>Simple Template</a:t>
            </a:r>
          </a:p>
        </p:txBody>
      </p:sp>
      <p:sp>
        <p:nvSpPr>
          <p:cNvPr name="TextBox 8" id="8"/>
          <p:cNvSpPr txBox="true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2035.02</a:t>
            </a:r>
          </a:p>
        </p:txBody>
      </p:sp>
      <p:grpSp>
        <p:nvGrpSpPr>
          <p:cNvPr name="Group 9" id="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57300" y="1117600"/>
            <a:ext cx="13703300" cy="127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4859000" y="965200"/>
            <a:ext cx="1397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Chapter 02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2133600" y="2895600"/>
            <a:ext cx="5715000" cy="71501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5400000">
            <a:off x="7759700" y="4635500"/>
            <a:ext cx="12446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SemiBold"/>
              </a:rPr>
              <a:t>Keyword 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2600" y="7594600"/>
            <a:ext cx="6324600" cy="1739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기존의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스팀의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마이페이지를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보게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되면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재생했던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게임들과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프로필이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가장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먼저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눈에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보이게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배치되어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있는데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친구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목록과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따로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프로필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수정이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없다는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것이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불편한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것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같다고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느꼈습니다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. </a:t>
            </a:r>
          </a:p>
          <a:p>
            <a:pPr algn="l" lvl="0">
              <a:lnSpc>
                <a:spcPct val="132800"/>
              </a:lnSpc>
            </a:pP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/>
            </a:r>
          </a:p>
          <a:p>
            <a:pPr algn="l" lvl="0">
              <a:lnSpc>
                <a:spcPct val="132800"/>
              </a:lnSpc>
            </a:pP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/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9740900" y="2819400"/>
            <a:ext cx="5715000" cy="73025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803400" y="3835400"/>
            <a:ext cx="6172200" cy="3454400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9359900" y="4165600"/>
            <a:ext cx="6172200" cy="2362200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5400000">
            <a:off x="15367000" y="4559300"/>
            <a:ext cx="12446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SemiBold"/>
              </a:rPr>
              <a:t>Keyword 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35100" y="1638300"/>
            <a:ext cx="22225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C4BFB7"/>
                </a:solidFill>
                <a:latin typeface="Cormorant Bold"/>
              </a:rPr>
              <a:t>Overview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35100" y="2082800"/>
            <a:ext cx="7302500" cy="977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500" b="false" i="false" u="none" strike="noStrike">
                <a:solidFill>
                  <a:srgbClr val="595042"/>
                </a:solidFill>
                <a:ea typeface="Pretendard SemiBold"/>
              </a:rPr>
              <a:t>마이페이지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448800" y="7581900"/>
            <a:ext cx="6324600" cy="1028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컬리사이트를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벤치마킹하였을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때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각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메뉴의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배치가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시각적으로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편하고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불필요한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요소들이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없다고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생각하였습니다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.</a:t>
            </a:r>
          </a:p>
          <a:p>
            <a:pPr algn="l" lvl="0">
              <a:lnSpc>
                <a:spcPct val="132800"/>
              </a:lnSpc>
            </a:pP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/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18000" y="-3632200"/>
            <a:ext cx="9652000" cy="17551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495300"/>
            <a:ext cx="16217900" cy="9283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68300" y="304800"/>
            <a:ext cx="317500" cy="9664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7081500" y="4203700"/>
            <a:ext cx="533400" cy="18923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366500" y="2324100"/>
            <a:ext cx="5168900" cy="3937000"/>
          </a:xfrm>
          <a:prstGeom prst="rect">
            <a:avLst/>
          </a:prstGeom>
          <a:effectLst>
            <a:outerShdw dir="2700000" dist="363766" blurRad="154666">
              <a:srgbClr val="000000">
                <a:alpha val="5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7302500" y="2095500"/>
            <a:ext cx="3657600" cy="4851400"/>
          </a:xfrm>
          <a:prstGeom prst="rect">
            <a:avLst/>
          </a:prstGeom>
          <a:effectLst>
            <a:outerShdw dir="2700000" dist="338193" blurRad="133684">
              <a:srgbClr val="000000">
                <a:alpha val="50000"/>
              </a:srgbClr>
            </a:outerShdw>
          </a:effectLst>
        </p:spPr>
      </p:pic>
      <p:sp>
        <p:nvSpPr>
          <p:cNvPr name="TextBox 8" id="8"/>
          <p:cNvSpPr txBox="true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400" b="false" i="false" u="none" strike="noStrike">
                <a:solidFill>
                  <a:srgbClr val="595042"/>
                </a:solidFill>
                <a:latin typeface="Cormorant Bold"/>
              </a:rPr>
              <a:t>MIRI COMPANY</a:t>
            </a:r>
          </a:p>
        </p:txBody>
      </p:sp>
      <p:sp>
        <p:nvSpPr>
          <p:cNvPr name="TextBox 9" id="9"/>
          <p:cNvSpPr txBox="true"/>
          <p:nvPr/>
        </p:nvSpPr>
        <p:spPr>
          <a:xfrm rot="5400000">
            <a:off x="16408400" y="8623300"/>
            <a:ext cx="1841500" cy="266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1300"/>
              </a:lnSpc>
            </a:pPr>
            <a:r>
              <a:rPr lang="en-US" sz="1500" b="false" i="false" u="none" strike="noStrike">
                <a:solidFill>
                  <a:srgbClr val="595042"/>
                </a:solidFill>
                <a:latin typeface="Cormorant Bold"/>
              </a:rPr>
              <a:t>Simple Template</a:t>
            </a:r>
          </a:p>
        </p:txBody>
      </p:sp>
      <p:sp>
        <p:nvSpPr>
          <p:cNvPr name="TextBox 10" id="10"/>
          <p:cNvSpPr txBox="true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2035.02</a:t>
            </a:r>
          </a:p>
        </p:txBody>
      </p:sp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244600" y="1117600"/>
            <a:ext cx="13703300" cy="127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4846300" y="965200"/>
            <a:ext cx="1397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Chapter 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44600" y="1092200"/>
            <a:ext cx="7302500" cy="977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500" b="false" i="false" u="none" strike="noStrike">
                <a:solidFill>
                  <a:srgbClr val="595042"/>
                </a:solidFill>
                <a:ea typeface="Pretendard SemiBold"/>
              </a:rPr>
              <a:t>마이페이지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36700" y="3162300"/>
            <a:ext cx="47752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just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마이페이지는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컬리사이트를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참고하여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구성하였으며</a:t>
            </a:r>
          </a:p>
          <a:p>
            <a:pPr algn="just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왼쪽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메뉴에는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친구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목록을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배치하였고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오른쪽에는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플레이하고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있던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게임들을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이미지와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텍스트로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표시하였고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프로필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옆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쪽에는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따로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수정페이지로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넘어가는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버튼을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배치하였습니다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18000" y="-3632200"/>
            <a:ext cx="9652000" cy="17551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495300"/>
            <a:ext cx="16217900" cy="9283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68300" y="304800"/>
            <a:ext cx="317500" cy="9664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7081500" y="4203700"/>
            <a:ext cx="533400" cy="18923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400" b="false" i="false" u="none" strike="noStrike">
                <a:solidFill>
                  <a:srgbClr val="595042"/>
                </a:solidFill>
                <a:latin typeface="Cormorant Bold"/>
              </a:rPr>
              <a:t>MIRI COMPANY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16408400" y="8623300"/>
            <a:ext cx="1841500" cy="266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1300"/>
              </a:lnSpc>
            </a:pPr>
            <a:r>
              <a:rPr lang="en-US" sz="1500" b="false" i="false" u="none" strike="noStrike">
                <a:solidFill>
                  <a:srgbClr val="595042"/>
                </a:solidFill>
                <a:latin typeface="Cormorant Bold"/>
              </a:rPr>
              <a:t>Simple Template</a:t>
            </a:r>
          </a:p>
        </p:txBody>
      </p:sp>
      <p:sp>
        <p:nvSpPr>
          <p:cNvPr name="TextBox 8" id="8"/>
          <p:cNvSpPr txBox="true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2035.02</a:t>
            </a:r>
          </a:p>
        </p:txBody>
      </p:sp>
      <p:grpSp>
        <p:nvGrpSpPr>
          <p:cNvPr name="Group 9" id="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57300" y="1117600"/>
            <a:ext cx="13703300" cy="127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4859000" y="965200"/>
            <a:ext cx="1397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Chapter 02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2133600" y="2895600"/>
            <a:ext cx="5715000" cy="71501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5400000">
            <a:off x="7759700" y="4635500"/>
            <a:ext cx="12446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SemiBold"/>
              </a:rPr>
              <a:t>Keyword 1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9652000" y="546100"/>
            <a:ext cx="5715000" cy="73025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2552700" y="3822700"/>
            <a:ext cx="4457700" cy="35179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9652000" y="3136900"/>
            <a:ext cx="5715000" cy="7302500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5400000">
            <a:off x="15367000" y="4559300"/>
            <a:ext cx="12446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SemiBold"/>
              </a:rPr>
              <a:t>Keyword 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35100" y="1638300"/>
            <a:ext cx="22225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C4BFB7"/>
                </a:solidFill>
                <a:latin typeface="Cormorant Bold"/>
              </a:rPr>
              <a:t>Overview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35100" y="2082800"/>
            <a:ext cx="7302500" cy="977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500" b="false" i="false" u="none" strike="noStrike">
                <a:solidFill>
                  <a:srgbClr val="595042"/>
                </a:solidFill>
                <a:ea typeface="Pretendard SemiBold"/>
              </a:rPr>
              <a:t>마이페이지</a:t>
            </a:r>
            <a:r>
              <a:rPr lang="en-US" sz="5500" b="false" i="false" u="none" strike="noStrike">
                <a:solidFill>
                  <a:srgbClr val="595042"/>
                </a:solidFill>
                <a:latin typeface="Pretendard SemiBold"/>
              </a:rPr>
              <a:t> </a:t>
            </a:r>
            <a:r>
              <a:rPr lang="ko-KR" sz="5500" b="false" i="false" u="none" strike="noStrike">
                <a:solidFill>
                  <a:srgbClr val="595042"/>
                </a:solidFill>
                <a:ea typeface="Pretendard SemiBold"/>
              </a:rPr>
              <a:t>프로필</a:t>
            </a:r>
            <a:r>
              <a:rPr lang="en-US" sz="5500" b="false" i="false" u="none" strike="noStrike">
                <a:solidFill>
                  <a:srgbClr val="595042"/>
                </a:solidFill>
                <a:latin typeface="Pretendard SemiBold"/>
              </a:rPr>
              <a:t> </a:t>
            </a:r>
            <a:r>
              <a:rPr lang="ko-KR" sz="5500" b="false" i="false" u="none" strike="noStrike">
                <a:solidFill>
                  <a:srgbClr val="595042"/>
                </a:solidFill>
                <a:ea typeface="Pretendard SemiBold"/>
              </a:rPr>
              <a:t>수정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41500" y="7848600"/>
            <a:ext cx="6324600" cy="1028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기존의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스팀에는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따로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프로필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수정이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없어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네이버사이트의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프로필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수정을</a:t>
            </a:r>
          </a:p>
          <a:p>
            <a:pPr algn="l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벤치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마킹하였습니다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.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프로필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수정의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내용이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불필요한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내용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없이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알아보기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쉽게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나와있다는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점이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마음에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들었습니다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.</a:t>
            </a:r>
          </a:p>
        </p:txBody>
      </p:sp>
      <p:pic>
        <p:nvPicPr>
          <p:cNvPr name="Picture 21" id="21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9144000" y="1638300"/>
            <a:ext cx="5524500" cy="3251200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9144000" y="4940300"/>
            <a:ext cx="4102100" cy="3695700"/>
          </a:xfrm>
          <a:prstGeom prst="rect">
            <a:avLst/>
          </a:prstGeom>
        </p:spPr>
      </p:pic>
      <p:sp>
        <p:nvSpPr>
          <p:cNvPr name="TextBox 23" id="23"/>
          <p:cNvSpPr txBox="true"/>
          <p:nvPr/>
        </p:nvSpPr>
        <p:spPr>
          <a:xfrm rot="0">
            <a:off x="13347700" y="5156200"/>
            <a:ext cx="2527300" cy="2108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네이버사이트를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벤치마킹하여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왼쪽에는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프로필과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닉네임을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바꿀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있도록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구성하였으며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오른쪽에는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별도로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개인정보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수정에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관한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것들로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구성하였습니다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18000" y="-3632200"/>
            <a:ext cx="9652000" cy="17551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495300"/>
            <a:ext cx="16217900" cy="9283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68300" y="304800"/>
            <a:ext cx="317500" cy="9664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7081500" y="4203700"/>
            <a:ext cx="533400" cy="18923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400" b="false" i="false" u="none" strike="noStrike">
                <a:solidFill>
                  <a:srgbClr val="595042"/>
                </a:solidFill>
                <a:latin typeface="Cormorant Bold"/>
              </a:rPr>
              <a:t>MIRI COMPANY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16408400" y="8623300"/>
            <a:ext cx="1841500" cy="266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1300"/>
              </a:lnSpc>
            </a:pPr>
            <a:r>
              <a:rPr lang="en-US" sz="1500" b="false" i="false" u="none" strike="noStrike">
                <a:solidFill>
                  <a:srgbClr val="595042"/>
                </a:solidFill>
                <a:latin typeface="Cormorant Bold"/>
              </a:rPr>
              <a:t>Simple Template</a:t>
            </a:r>
          </a:p>
        </p:txBody>
      </p:sp>
      <p:sp>
        <p:nvSpPr>
          <p:cNvPr name="TextBox 8" id="8"/>
          <p:cNvSpPr txBox="true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2035.02</a:t>
            </a:r>
          </a:p>
        </p:txBody>
      </p:sp>
      <p:grpSp>
        <p:nvGrpSpPr>
          <p:cNvPr name="Group 9" id="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57300" y="1117600"/>
            <a:ext cx="13703300" cy="127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4859000" y="965200"/>
            <a:ext cx="1397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Chapter 02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2133600" y="2895600"/>
            <a:ext cx="5715000" cy="71501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5400000">
            <a:off x="7759700" y="4635500"/>
            <a:ext cx="12446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SemiBold"/>
              </a:rPr>
              <a:t>Keyword 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2600" y="7594600"/>
            <a:ext cx="63246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기존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스팀의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랭킹페이지는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이미지가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작아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어떤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게임인지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분별력이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다소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떨어지고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마우스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호버를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하였을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때도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크게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선택한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게임의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변화가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보이지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않아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불편함을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느꼈습니다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.</a:t>
            </a:r>
          </a:p>
          <a:p>
            <a:pPr algn="l" lvl="0">
              <a:lnSpc>
                <a:spcPct val="132800"/>
              </a:lnSpc>
            </a:pP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/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9740900" y="2819400"/>
            <a:ext cx="5715000" cy="73025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752600" y="3733800"/>
            <a:ext cx="6172200" cy="3454400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9448800" y="3733800"/>
            <a:ext cx="6172200" cy="3632200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5400000">
            <a:off x="15367000" y="4559300"/>
            <a:ext cx="12446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SemiBold"/>
              </a:rPr>
              <a:t>Keyword 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35100" y="1638300"/>
            <a:ext cx="22225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C4BFB7"/>
                </a:solidFill>
                <a:latin typeface="Cormorant Bold"/>
              </a:rPr>
              <a:t>Overview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35100" y="2082800"/>
            <a:ext cx="7302500" cy="977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500" b="false" i="false" u="none" strike="noStrike">
                <a:solidFill>
                  <a:srgbClr val="595042"/>
                </a:solidFill>
                <a:ea typeface="Pretendard SemiBold"/>
              </a:rPr>
              <a:t>랭킹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448800" y="7581900"/>
            <a:ext cx="63246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크아라는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게임사이트의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랭킹페이지를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벤치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마킹하였는데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이미지크기와</a:t>
            </a:r>
          </a:p>
          <a:p>
            <a:pPr algn="l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마우스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호버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효과가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눈에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띄어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선택한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부분을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알아보기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쉬워서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마음에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/>
                </a:solidFill>
                <a:ea typeface="Pretendard Light"/>
              </a:rPr>
              <a:t>들었습니다</a:t>
            </a: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>. </a:t>
            </a:r>
          </a:p>
          <a:p>
            <a:pPr algn="l" lvl="0">
              <a:lnSpc>
                <a:spcPct val="132800"/>
              </a:lnSpc>
            </a:pPr>
            <a:r>
              <a:rPr lang="en-US" sz="1800" b="false" i="false" u="none" strike="noStrike">
                <a:solidFill>
                  <a:srgbClr val="595042"/>
                </a:solidFill>
                <a:latin typeface="Pretendard Light"/>
              </a:rPr>
              <a:t/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18000" y="-3632200"/>
            <a:ext cx="9652000" cy="17551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571500" y="495300"/>
            <a:ext cx="16217900" cy="9283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68300" y="304800"/>
            <a:ext cx="317500" cy="9664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7081500" y="4203700"/>
            <a:ext cx="533400" cy="18923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7340600" y="1905000"/>
            <a:ext cx="3937000" cy="4356100"/>
          </a:xfrm>
          <a:prstGeom prst="rect">
            <a:avLst/>
          </a:prstGeom>
          <a:effectLst>
            <a:outerShdw dir="2700000" dist="363987" blurRad="154854">
              <a:srgbClr val="000000">
                <a:alpha val="5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2065000" y="1854200"/>
            <a:ext cx="3683000" cy="4406900"/>
          </a:xfrm>
          <a:prstGeom prst="rect">
            <a:avLst/>
          </a:prstGeom>
          <a:effectLst>
            <a:outerShdw dir="2700000" dist="339528" blurRad="134741">
              <a:srgbClr val="000000">
                <a:alpha val="50000"/>
              </a:srgbClr>
            </a:outerShdw>
          </a:effectLst>
        </p:spPr>
      </p:pic>
      <p:sp>
        <p:nvSpPr>
          <p:cNvPr name="TextBox 8" id="8"/>
          <p:cNvSpPr txBox="true"/>
          <p:nvPr/>
        </p:nvSpPr>
        <p:spPr>
          <a:xfrm rot="5400000">
            <a:off x="16395700" y="5029200"/>
            <a:ext cx="1905000" cy="254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1400" b="false" i="false" u="none" strike="noStrike">
                <a:solidFill>
                  <a:srgbClr val="595042"/>
                </a:solidFill>
                <a:latin typeface="Cormorant Bold"/>
              </a:rPr>
              <a:t>MIRI COMPANY</a:t>
            </a:r>
          </a:p>
        </p:txBody>
      </p:sp>
      <p:sp>
        <p:nvSpPr>
          <p:cNvPr name="TextBox 9" id="9"/>
          <p:cNvSpPr txBox="true"/>
          <p:nvPr/>
        </p:nvSpPr>
        <p:spPr>
          <a:xfrm rot="5400000">
            <a:off x="16408400" y="8623300"/>
            <a:ext cx="1841500" cy="266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r" lvl="0">
              <a:lnSpc>
                <a:spcPct val="91300"/>
              </a:lnSpc>
            </a:pPr>
            <a:r>
              <a:rPr lang="en-US" sz="1500" b="false" i="false" u="none" strike="noStrike">
                <a:solidFill>
                  <a:srgbClr val="595042"/>
                </a:solidFill>
                <a:latin typeface="Cormorant Bold"/>
              </a:rPr>
              <a:t>Simple Template</a:t>
            </a:r>
          </a:p>
        </p:txBody>
      </p:sp>
      <p:sp>
        <p:nvSpPr>
          <p:cNvPr name="TextBox 10" id="10"/>
          <p:cNvSpPr txBox="true"/>
          <p:nvPr/>
        </p:nvSpPr>
        <p:spPr>
          <a:xfrm rot="5400000">
            <a:off x="16687800" y="1498600"/>
            <a:ext cx="1384300" cy="304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2035.02</a:t>
            </a:r>
          </a:p>
        </p:txBody>
      </p:sp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244600" y="1117600"/>
            <a:ext cx="13703300" cy="127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4846300" y="965200"/>
            <a:ext cx="1397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700" b="false" i="false" u="none" strike="noStrike">
                <a:solidFill>
                  <a:srgbClr val="595042"/>
                </a:solidFill>
                <a:latin typeface="Cormorant Bold"/>
              </a:rPr>
              <a:t>Chapter 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44600" y="1092200"/>
            <a:ext cx="7302500" cy="977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500" b="false" i="false" u="none" strike="noStrike">
                <a:solidFill>
                  <a:srgbClr val="595042"/>
                </a:solidFill>
                <a:ea typeface="Pretendard SemiBold"/>
              </a:rPr>
              <a:t>랭킹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36700" y="2616200"/>
            <a:ext cx="4775200" cy="2882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just" lvl="0">
              <a:lnSpc>
                <a:spcPct val="132800"/>
              </a:lnSpc>
            </a:pP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랭킹페이지는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크아사이트의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랭킹을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참고하여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이미지크기를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너무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작지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않게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설정하였고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마우스를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올렸을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자신이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선택한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영역이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보일수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있도록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진한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테두리도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효과를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주었습니다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.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또한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선택한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게임의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순위도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같이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크기가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커져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시각적으로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더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알아보기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쉽게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하였습니다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.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크아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랭킹페이지의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검색창은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불필요하게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크기가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크다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생각하여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,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삭제하고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오른쪽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상단에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크기를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줄여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595042">
                    <a:alpha val="90196"/>
                  </a:srgbClr>
                </a:solidFill>
                <a:ea typeface="Pretendard Light"/>
              </a:rPr>
              <a:t>배치하였습니다</a:t>
            </a:r>
            <a:r>
              <a:rPr lang="en-US" sz="1800" b="false" i="false" u="none" strike="noStrike">
                <a:solidFill>
                  <a:srgbClr val="595042">
                    <a:alpha val="90196"/>
                  </a:srgbClr>
                </a:solidFill>
                <a:latin typeface="Pretendard Light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